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5" r:id="rId3"/>
    <p:sldId id="262" r:id="rId4"/>
    <p:sldId id="266" r:id="rId5"/>
    <p:sldId id="267" r:id="rId6"/>
    <p:sldId id="268" r:id="rId7"/>
    <p:sldId id="269" r:id="rId8"/>
    <p:sldId id="264" r:id="rId9"/>
    <p:sldId id="263" r:id="rId10"/>
  </p:sldIdLst>
  <p:sldSz cx="12192000" cy="6858000"/>
  <p:notesSz cx="6858000" cy="9144000"/>
  <p:custDataLst>
    <p:tags r:id="rId11"/>
  </p:custDataLst>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5865"/>
  </p:normalViewPr>
  <p:slideViewPr>
    <p:cSldViewPr snapToGrid="0" snapToObjects="1">
      <p:cViewPr>
        <p:scale>
          <a:sx n="122" d="100"/>
          <a:sy n="122" d="100"/>
        </p:scale>
        <p:origin x="-114" y="-7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0B251B38-F10E-144A-9ACE-2FC40BAC9FF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2182C239-14FD-7B49-B14B-276D60919A26}"/>
              </a:ext>
            </a:extLst>
          </p:cNvPr>
          <p:cNvSpPr>
            <a:spLocks noGrp="1"/>
          </p:cNvSpPr>
          <p:nvPr>
            <p:ph type="ctrTitle"/>
          </p:nvPr>
        </p:nvSpPr>
        <p:spPr>
          <a:xfrm>
            <a:off x="598990" y="1631649"/>
            <a:ext cx="5964820" cy="2387600"/>
          </a:xfrm>
        </p:spPr>
        <p:txBody>
          <a:bodyPr anchor="b"/>
          <a:lstStyle>
            <a:lvl1pPr algn="l">
              <a:defRPr sz="6000"/>
            </a:lvl1pPr>
          </a:lstStyle>
          <a:p>
            <a:r>
              <a:rPr lang="en-GB"/>
              <a:t>Click to edit Master title style</a:t>
            </a:r>
            <a:endParaRPr lang="uk-UA"/>
          </a:p>
        </p:txBody>
      </p:sp>
      <p:sp>
        <p:nvSpPr>
          <p:cNvPr id="3" name="Subtitle 2">
            <a:extLst>
              <a:ext uri="{FF2B5EF4-FFF2-40B4-BE49-F238E27FC236}">
                <a16:creationId xmlns="" xmlns:a16="http://schemas.microsoft.com/office/drawing/2014/main" id="{F6D236BE-074D-B74B-B394-A2A0143235C9}"/>
              </a:ext>
            </a:extLst>
          </p:cNvPr>
          <p:cNvSpPr>
            <a:spLocks noGrp="1"/>
          </p:cNvSpPr>
          <p:nvPr>
            <p:ph type="subTitle" idx="1"/>
          </p:nvPr>
        </p:nvSpPr>
        <p:spPr>
          <a:xfrm>
            <a:off x="598990" y="4111324"/>
            <a:ext cx="596482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uk-UA"/>
          </a:p>
        </p:txBody>
      </p:sp>
      <p:sp>
        <p:nvSpPr>
          <p:cNvPr id="4" name="Date Placeholder 3">
            <a:extLst>
              <a:ext uri="{FF2B5EF4-FFF2-40B4-BE49-F238E27FC236}">
                <a16:creationId xmlns="" xmlns:a16="http://schemas.microsoft.com/office/drawing/2014/main" id="{DD15A376-80AC-934B-9340-E33B6779DAA7}"/>
              </a:ext>
            </a:extLst>
          </p:cNvPr>
          <p:cNvSpPr>
            <a:spLocks noGrp="1"/>
          </p:cNvSpPr>
          <p:nvPr>
            <p:ph type="dt" sz="half" idx="10"/>
          </p:nvPr>
        </p:nvSpPr>
        <p:spPr/>
        <p:txBody>
          <a:bodyPr/>
          <a:lstStyle/>
          <a:p>
            <a:fld id="{42316562-40DF-9644-8989-F37ACD83C1A1}" type="datetimeFigureOut">
              <a:rPr lang="uk-UA" smtClean="0"/>
              <a:pPr/>
              <a:t>26.12.2024</a:t>
            </a:fld>
            <a:endParaRPr lang="uk-UA"/>
          </a:p>
        </p:txBody>
      </p:sp>
      <p:sp>
        <p:nvSpPr>
          <p:cNvPr id="5" name="Footer Placeholder 4">
            <a:extLst>
              <a:ext uri="{FF2B5EF4-FFF2-40B4-BE49-F238E27FC236}">
                <a16:creationId xmlns="" xmlns:a16="http://schemas.microsoft.com/office/drawing/2014/main" id="{7E8C34AD-2A99-0F4A-8EA5-CA2EEBFC0B77}"/>
              </a:ext>
            </a:extLst>
          </p:cNvPr>
          <p:cNvSpPr>
            <a:spLocks noGrp="1"/>
          </p:cNvSpPr>
          <p:nvPr>
            <p:ph type="ftr" sz="quarter" idx="11"/>
          </p:nvPr>
        </p:nvSpPr>
        <p:spPr/>
        <p:txBody>
          <a:bodyPr/>
          <a:lstStyle/>
          <a:p>
            <a:endParaRPr lang="uk-UA"/>
          </a:p>
        </p:txBody>
      </p:sp>
      <p:sp>
        <p:nvSpPr>
          <p:cNvPr id="6" name="Slide Number Placeholder 5">
            <a:extLst>
              <a:ext uri="{FF2B5EF4-FFF2-40B4-BE49-F238E27FC236}">
                <a16:creationId xmlns="" xmlns:a16="http://schemas.microsoft.com/office/drawing/2014/main" id="{C3F180DC-CDF6-5A48-893A-8E00D9DC1273}"/>
              </a:ext>
            </a:extLst>
          </p:cNvPr>
          <p:cNvSpPr>
            <a:spLocks noGrp="1"/>
          </p:cNvSpPr>
          <p:nvPr>
            <p:ph type="sldNum" sz="quarter" idx="12"/>
          </p:nvPr>
        </p:nvSpPr>
        <p:spPr/>
        <p:txBody>
          <a:bodyPr/>
          <a:lstStyle/>
          <a:p>
            <a:fld id="{C1135AD5-6E65-3C42-8569-324D5427DB1D}" type="slidenum">
              <a:rPr lang="uk-UA" smtClean="0"/>
              <a:pPr/>
              <a:t>‹#›</a:t>
            </a:fld>
            <a:endParaRPr lang="uk-UA"/>
          </a:p>
        </p:txBody>
      </p:sp>
    </p:spTree>
    <p:extLst>
      <p:ext uri="{BB962C8B-B14F-4D97-AF65-F5344CB8AC3E}">
        <p14:creationId xmlns:p14="http://schemas.microsoft.com/office/powerpoint/2010/main" val="363763717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EDD935-F903-AF40-954D-07F3B1100702}"/>
              </a:ext>
            </a:extLst>
          </p:cNvPr>
          <p:cNvSpPr>
            <a:spLocks noGrp="1"/>
          </p:cNvSpPr>
          <p:nvPr>
            <p:ph type="title"/>
          </p:nvPr>
        </p:nvSpPr>
        <p:spPr/>
        <p:txBody>
          <a:bodyPr/>
          <a:lstStyle/>
          <a:p>
            <a:r>
              <a:rPr lang="en-GB"/>
              <a:t>Click to edit Master title style</a:t>
            </a:r>
            <a:endParaRPr lang="uk-UA"/>
          </a:p>
        </p:txBody>
      </p:sp>
      <p:sp>
        <p:nvSpPr>
          <p:cNvPr id="3" name="Content Placeholder 2">
            <a:extLst>
              <a:ext uri="{FF2B5EF4-FFF2-40B4-BE49-F238E27FC236}">
                <a16:creationId xmlns="" xmlns:a16="http://schemas.microsoft.com/office/drawing/2014/main" id="{99EAA175-9B05-DC43-9A9D-561B07C5F44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uk-UA"/>
          </a:p>
        </p:txBody>
      </p:sp>
      <p:sp>
        <p:nvSpPr>
          <p:cNvPr id="4" name="Date Placeholder 3">
            <a:extLst>
              <a:ext uri="{FF2B5EF4-FFF2-40B4-BE49-F238E27FC236}">
                <a16:creationId xmlns="" xmlns:a16="http://schemas.microsoft.com/office/drawing/2014/main" id="{D73A3F29-6EEB-6542-9C8B-58168A18B94A}"/>
              </a:ext>
            </a:extLst>
          </p:cNvPr>
          <p:cNvSpPr>
            <a:spLocks noGrp="1"/>
          </p:cNvSpPr>
          <p:nvPr>
            <p:ph type="dt" sz="half" idx="10"/>
          </p:nvPr>
        </p:nvSpPr>
        <p:spPr/>
        <p:txBody>
          <a:bodyPr/>
          <a:lstStyle/>
          <a:p>
            <a:fld id="{42316562-40DF-9644-8989-F37ACD83C1A1}" type="datetimeFigureOut">
              <a:rPr lang="uk-UA" smtClean="0"/>
              <a:pPr/>
              <a:t>26.12.2024</a:t>
            </a:fld>
            <a:endParaRPr lang="uk-UA"/>
          </a:p>
        </p:txBody>
      </p:sp>
      <p:sp>
        <p:nvSpPr>
          <p:cNvPr id="5" name="Footer Placeholder 4">
            <a:extLst>
              <a:ext uri="{FF2B5EF4-FFF2-40B4-BE49-F238E27FC236}">
                <a16:creationId xmlns="" xmlns:a16="http://schemas.microsoft.com/office/drawing/2014/main" id="{833BE89D-638E-884F-9353-84F3FA5C9D6F}"/>
              </a:ext>
            </a:extLst>
          </p:cNvPr>
          <p:cNvSpPr>
            <a:spLocks noGrp="1"/>
          </p:cNvSpPr>
          <p:nvPr>
            <p:ph type="ftr" sz="quarter" idx="11"/>
          </p:nvPr>
        </p:nvSpPr>
        <p:spPr/>
        <p:txBody>
          <a:bodyPr/>
          <a:lstStyle/>
          <a:p>
            <a:endParaRPr lang="uk-UA"/>
          </a:p>
        </p:txBody>
      </p:sp>
      <p:sp>
        <p:nvSpPr>
          <p:cNvPr id="6" name="Slide Number Placeholder 5">
            <a:extLst>
              <a:ext uri="{FF2B5EF4-FFF2-40B4-BE49-F238E27FC236}">
                <a16:creationId xmlns="" xmlns:a16="http://schemas.microsoft.com/office/drawing/2014/main" id="{97207A9F-DC34-0248-A37E-12B222FE5D3B}"/>
              </a:ext>
            </a:extLst>
          </p:cNvPr>
          <p:cNvSpPr>
            <a:spLocks noGrp="1"/>
          </p:cNvSpPr>
          <p:nvPr>
            <p:ph type="sldNum" sz="quarter" idx="12"/>
          </p:nvPr>
        </p:nvSpPr>
        <p:spPr/>
        <p:txBody>
          <a:bodyPr/>
          <a:lstStyle/>
          <a:p>
            <a:fld id="{C1135AD5-6E65-3C42-8569-324D5427DB1D}" type="slidenum">
              <a:rPr lang="uk-UA" smtClean="0"/>
              <a:pPr/>
              <a:t>‹#›</a:t>
            </a:fld>
            <a:endParaRPr lang="uk-UA"/>
          </a:p>
        </p:txBody>
      </p:sp>
    </p:spTree>
    <p:extLst>
      <p:ext uri="{BB962C8B-B14F-4D97-AF65-F5344CB8AC3E}">
        <p14:creationId xmlns:p14="http://schemas.microsoft.com/office/powerpoint/2010/main" val="3827002568"/>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0A85C377-C633-0540-945B-9E065DB7D21E}"/>
              </a:ext>
            </a:extLst>
          </p:cNvPr>
          <p:cNvPicPr>
            <a:picLocks noChangeAspect="1"/>
          </p:cNvPicPr>
          <p:nvPr userDrawn="1"/>
        </p:nvPicPr>
        <p:blipFill>
          <a:blip r:embed="rId4"/>
          <a:stretch>
            <a:fillRect/>
          </a:stretch>
        </p:blipFill>
        <p:spPr>
          <a:xfrm>
            <a:off x="0" y="0"/>
            <a:ext cx="12192000" cy="6858000"/>
          </a:xfrm>
          <a:prstGeom prst="rect">
            <a:avLst/>
          </a:prstGeom>
        </p:spPr>
      </p:pic>
      <p:sp>
        <p:nvSpPr>
          <p:cNvPr id="2" name="Title Placeholder 1">
            <a:extLst>
              <a:ext uri="{FF2B5EF4-FFF2-40B4-BE49-F238E27FC236}">
                <a16:creationId xmlns="" xmlns:a16="http://schemas.microsoft.com/office/drawing/2014/main" id="{84CC8FE4-6861-FF4D-9829-1848B9A2A979}"/>
              </a:ext>
            </a:extLst>
          </p:cNvPr>
          <p:cNvSpPr>
            <a:spLocks noGrp="1"/>
          </p:cNvSpPr>
          <p:nvPr>
            <p:ph type="title"/>
          </p:nvPr>
        </p:nvSpPr>
        <p:spPr>
          <a:xfrm>
            <a:off x="1150717" y="365125"/>
            <a:ext cx="10515600" cy="688171"/>
          </a:xfrm>
          <a:prstGeom prst="rect">
            <a:avLst/>
          </a:prstGeom>
        </p:spPr>
        <p:txBody>
          <a:bodyPr vert="horz" lIns="91440" tIns="45720" rIns="91440" bIns="45720" rtlCol="0" anchor="ctr">
            <a:normAutofit/>
          </a:bodyPr>
          <a:lstStyle/>
          <a:p>
            <a:r>
              <a:rPr lang="en-GB"/>
              <a:t>Click to edit Master title style</a:t>
            </a:r>
            <a:endParaRPr lang="uk-UA"/>
          </a:p>
        </p:txBody>
      </p:sp>
      <p:sp>
        <p:nvSpPr>
          <p:cNvPr id="3" name="Text Placeholder 2">
            <a:extLst>
              <a:ext uri="{FF2B5EF4-FFF2-40B4-BE49-F238E27FC236}">
                <a16:creationId xmlns="" xmlns:a16="http://schemas.microsoft.com/office/drawing/2014/main" id="{6E298353-C1C3-3449-BB95-6129AB9E0E88}"/>
              </a:ext>
            </a:extLst>
          </p:cNvPr>
          <p:cNvSpPr>
            <a:spLocks noGrp="1"/>
          </p:cNvSpPr>
          <p:nvPr>
            <p:ph type="body" idx="1"/>
          </p:nvPr>
        </p:nvSpPr>
        <p:spPr>
          <a:xfrm>
            <a:off x="838200" y="1418421"/>
            <a:ext cx="10515600" cy="475854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uk-UA"/>
          </a:p>
        </p:txBody>
      </p:sp>
      <p:sp>
        <p:nvSpPr>
          <p:cNvPr id="4" name="Date Placeholder 3">
            <a:extLst>
              <a:ext uri="{FF2B5EF4-FFF2-40B4-BE49-F238E27FC236}">
                <a16:creationId xmlns="" xmlns:a16="http://schemas.microsoft.com/office/drawing/2014/main" id="{C964B5BF-9A9C-BA44-A9FE-274C557C29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316562-40DF-9644-8989-F37ACD83C1A1}" type="datetimeFigureOut">
              <a:rPr lang="uk-UA" smtClean="0"/>
              <a:pPr/>
              <a:t>26.12.2024</a:t>
            </a:fld>
            <a:endParaRPr lang="uk-UA"/>
          </a:p>
        </p:txBody>
      </p:sp>
      <p:sp>
        <p:nvSpPr>
          <p:cNvPr id="5" name="Footer Placeholder 4">
            <a:extLst>
              <a:ext uri="{FF2B5EF4-FFF2-40B4-BE49-F238E27FC236}">
                <a16:creationId xmlns="" xmlns:a16="http://schemas.microsoft.com/office/drawing/2014/main" id="{D3AA0343-302A-1F49-BF45-14A66C4E53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Slide Number Placeholder 5">
            <a:extLst>
              <a:ext uri="{FF2B5EF4-FFF2-40B4-BE49-F238E27FC236}">
                <a16:creationId xmlns="" xmlns:a16="http://schemas.microsoft.com/office/drawing/2014/main" id="{7E35E94F-66FE-C942-B5BB-147D42D4F8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135AD5-6E65-3C42-8569-324D5427DB1D}" type="slidenum">
              <a:rPr lang="uk-UA" smtClean="0"/>
              <a:pPr/>
              <a:t>‹#›</a:t>
            </a:fld>
            <a:endParaRPr lang="uk-UA"/>
          </a:p>
        </p:txBody>
      </p:sp>
    </p:spTree>
    <p:extLst>
      <p:ext uri="{BB962C8B-B14F-4D97-AF65-F5344CB8AC3E}">
        <p14:creationId xmlns:p14="http://schemas.microsoft.com/office/powerpoint/2010/main" val="1067904585"/>
      </p:ext>
    </p:extLst>
  </p:cSld>
  <p:clrMap bg1="lt1" tx1="dk1" bg2="lt2" tx2="dk2" accent1="accent1" accent2="accent2" accent3="accent3" accent4="accent4" accent5="accent5" accent6="accent6" hlink="hlink" folHlink="folHlink"/>
  <p:sldLayoutIdLst>
    <p:sldLayoutId id="2147483649" r:id="rId1"/>
    <p:sldLayoutId id="2147483650" r:id="rId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98C60B-14C4-4546-A7CB-DFB39ED2374C}"/>
              </a:ext>
            </a:extLst>
          </p:cNvPr>
          <p:cNvSpPr>
            <a:spLocks noGrp="1"/>
          </p:cNvSpPr>
          <p:nvPr>
            <p:ph type="ctrTitle"/>
          </p:nvPr>
        </p:nvSpPr>
        <p:spPr>
          <a:xfrm>
            <a:off x="598990" y="1180407"/>
            <a:ext cx="5964820" cy="2892829"/>
          </a:xfrm>
        </p:spPr>
        <p:txBody>
          <a:bodyPr>
            <a:normAutofit/>
          </a:bodyPr>
          <a:lstStyle/>
          <a:p>
            <a:pPr algn="ctr"/>
            <a:r>
              <a:rPr lang="uk-UA" sz="6600" dirty="0" smtClean="0">
                <a:latin typeface="Seravek" panose="020B0503040000020004" pitchFamily="34" charset="0"/>
              </a:rPr>
              <a:t>О </a:t>
            </a:r>
            <a:r>
              <a:rPr lang="uk-UA" sz="6600" dirty="0" err="1" smtClean="0">
                <a:latin typeface="Seravek" panose="020B0503040000020004" pitchFamily="34" charset="0"/>
              </a:rPr>
              <a:t>чём</a:t>
            </a:r>
            <a:r>
              <a:rPr lang="uk-UA" sz="6600" dirty="0" smtClean="0">
                <a:latin typeface="Seravek" panose="020B0503040000020004" pitchFamily="34" charset="0"/>
              </a:rPr>
              <a:t> </a:t>
            </a:r>
            <a:r>
              <a:rPr lang="uk-UA" sz="6600" dirty="0" err="1" smtClean="0">
                <a:latin typeface="Seravek" panose="020B0503040000020004" pitchFamily="34" charset="0"/>
              </a:rPr>
              <a:t>говорит</a:t>
            </a:r>
            <a:r>
              <a:rPr lang="uk-UA" sz="6600" dirty="0" smtClean="0">
                <a:latin typeface="Seravek" panose="020B0503040000020004" pitchFamily="34" charset="0"/>
              </a:rPr>
              <a:t> </a:t>
            </a:r>
            <a:r>
              <a:rPr lang="uk-UA" sz="6600" dirty="0" err="1" smtClean="0">
                <a:latin typeface="Seravek" panose="020B0503040000020004" pitchFamily="34" charset="0"/>
              </a:rPr>
              <a:t>маркировка</a:t>
            </a:r>
            <a:r>
              <a:rPr lang="uk-UA" sz="6600" dirty="0" smtClean="0">
                <a:latin typeface="Seravek" panose="020B0503040000020004" pitchFamily="34" charset="0"/>
              </a:rPr>
              <a:t>?</a:t>
            </a:r>
            <a:r>
              <a:rPr lang="ru-RU" sz="6600" dirty="0" smtClean="0"/>
              <a:t> </a:t>
            </a:r>
            <a:endParaRPr lang="uk-UA" sz="6600" dirty="0">
              <a:latin typeface="Seravek" panose="020B0503040000020004" pitchFamily="34" charset="0"/>
            </a:endParaRPr>
          </a:p>
        </p:txBody>
      </p:sp>
      <p:sp>
        <p:nvSpPr>
          <p:cNvPr id="3" name="Subtitle 2">
            <a:extLst>
              <a:ext uri="{FF2B5EF4-FFF2-40B4-BE49-F238E27FC236}">
                <a16:creationId xmlns="" xmlns:a16="http://schemas.microsoft.com/office/drawing/2014/main" id="{3A33BEA3-8806-374E-AEC8-09311D820E18}"/>
              </a:ext>
            </a:extLst>
          </p:cNvPr>
          <p:cNvSpPr>
            <a:spLocks noGrp="1"/>
          </p:cNvSpPr>
          <p:nvPr>
            <p:ph type="subTitle" idx="1"/>
          </p:nvPr>
        </p:nvSpPr>
        <p:spPr>
          <a:xfrm>
            <a:off x="598990" y="4943657"/>
            <a:ext cx="5964820" cy="1655762"/>
          </a:xfrm>
        </p:spPr>
        <p:txBody>
          <a:bodyPr>
            <a:normAutofit/>
          </a:bodyPr>
          <a:lstStyle/>
          <a:p>
            <a:r>
              <a:rPr lang="ru-RU" sz="2000" dirty="0" smtClean="0"/>
              <a:t>Выполнила: </a:t>
            </a:r>
            <a:r>
              <a:rPr lang="ru-RU" sz="2000" dirty="0" err="1" smtClean="0"/>
              <a:t>Цой</a:t>
            </a:r>
            <a:r>
              <a:rPr lang="ru-RU" sz="2000" dirty="0" smtClean="0"/>
              <a:t> Катерина</a:t>
            </a:r>
          </a:p>
          <a:p>
            <a:r>
              <a:rPr lang="ru-RU" sz="2000" dirty="0" smtClean="0"/>
              <a:t>Учащаяся 10 класса</a:t>
            </a:r>
            <a:r>
              <a:rPr lang="en-US" sz="2000" dirty="0" smtClean="0"/>
              <a:t> </a:t>
            </a:r>
            <a:r>
              <a:rPr lang="ru-RU" sz="2000" dirty="0" smtClean="0"/>
              <a:t>МОУ СОШ №2 им. В.С. Попова</a:t>
            </a:r>
          </a:p>
          <a:p>
            <a:r>
              <a:rPr lang="ru-RU" sz="2000" dirty="0" smtClean="0"/>
              <a:t>Руководитель: Смирнова Татьяна Николаевна </a:t>
            </a:r>
          </a:p>
          <a:p>
            <a:endParaRPr lang="uk-UA" sz="2000" dirty="0"/>
          </a:p>
        </p:txBody>
      </p:sp>
      <p:sp>
        <p:nvSpPr>
          <p:cNvPr id="4" name="Прямоугольник 3"/>
          <p:cNvSpPr/>
          <p:nvPr/>
        </p:nvSpPr>
        <p:spPr>
          <a:xfrm>
            <a:off x="2508069" y="427920"/>
            <a:ext cx="6635931" cy="707886"/>
          </a:xfrm>
          <a:prstGeom prst="rect">
            <a:avLst/>
          </a:prstGeom>
        </p:spPr>
        <p:txBody>
          <a:bodyPr wrap="square">
            <a:spAutoFit/>
          </a:bodyPr>
          <a:lstStyle/>
          <a:p>
            <a:pPr algn="ctr"/>
            <a:r>
              <a:rPr lang="ru-RU" sz="2000" b="1" dirty="0" smtClean="0"/>
              <a:t>Экологический патруль МОУ СОШ №2 им. В.С.Попова</a:t>
            </a:r>
          </a:p>
          <a:p>
            <a:pPr algn="ctr"/>
            <a:r>
              <a:rPr lang="ru-RU" sz="2000" b="1" dirty="0" smtClean="0"/>
              <a:t> в рамках программы «Успех каждого ребенка». </a:t>
            </a:r>
            <a:endParaRPr lang="ru-RU" sz="2000" b="1" dirty="0"/>
          </a:p>
        </p:txBody>
      </p:sp>
    </p:spTree>
    <p:extLst>
      <p:ext uri="{BB962C8B-B14F-4D97-AF65-F5344CB8AC3E}">
        <p14:creationId xmlns:p14="http://schemas.microsoft.com/office/powerpoint/2010/main" val="207207569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14D46C-1D23-8547-BB33-F0756F889247}"/>
              </a:ext>
            </a:extLst>
          </p:cNvPr>
          <p:cNvSpPr>
            <a:spLocks noGrp="1"/>
          </p:cNvSpPr>
          <p:nvPr>
            <p:ph type="title"/>
          </p:nvPr>
        </p:nvSpPr>
        <p:spPr/>
        <p:txBody>
          <a:bodyPr>
            <a:normAutofit fontScale="90000"/>
          </a:bodyPr>
          <a:lstStyle/>
          <a:p>
            <a:r>
              <a:rPr lang="ru-RU" dirty="0" smtClean="0"/>
              <a:t>Экологические знаки на упаковках </a:t>
            </a:r>
            <a:endParaRPr lang="x-none" dirty="0"/>
          </a:p>
        </p:txBody>
      </p:sp>
      <p:sp>
        <p:nvSpPr>
          <p:cNvPr id="79" name="Rectangle 78">
            <a:extLst>
              <a:ext uri="{FF2B5EF4-FFF2-40B4-BE49-F238E27FC236}">
                <a16:creationId xmlns="" xmlns:a16="http://schemas.microsoft.com/office/drawing/2014/main" id="{16966CF4-D219-E945-A9C2-40D166DA92D4}"/>
              </a:ext>
            </a:extLst>
          </p:cNvPr>
          <p:cNvSpPr/>
          <p:nvPr/>
        </p:nvSpPr>
        <p:spPr>
          <a:xfrm>
            <a:off x="2597441" y="5055900"/>
            <a:ext cx="3077100" cy="349776"/>
          </a:xfrm>
          <a:prstGeom prst="rect">
            <a:avLst/>
          </a:prstGeom>
        </p:spPr>
        <p:txBody>
          <a:bodyPr wrap="square">
            <a:spAutoFit/>
          </a:bodyPr>
          <a:lstStyle/>
          <a:p>
            <a:pPr algn="r">
              <a:lnSpc>
                <a:spcPct val="130000"/>
              </a:lnSpc>
            </a:pPr>
            <a:r>
              <a:rPr lang="en-US" sz="1400" dirty="0" smtClean="0">
                <a:solidFill>
                  <a:schemeClr val="bg1">
                    <a:lumMod val="50000"/>
                  </a:schemeClr>
                </a:solidFill>
                <a:cs typeface="+mn-ea"/>
                <a:sym typeface="+mn-lt"/>
              </a:rPr>
              <a:t> </a:t>
            </a:r>
            <a:endParaRPr lang="id-ID" sz="1400" dirty="0">
              <a:solidFill>
                <a:schemeClr val="bg1">
                  <a:lumMod val="50000"/>
                </a:schemeClr>
              </a:solidFill>
              <a:cs typeface="+mn-ea"/>
              <a:sym typeface="+mn-lt"/>
            </a:endParaRPr>
          </a:p>
        </p:txBody>
      </p:sp>
      <p:pic>
        <p:nvPicPr>
          <p:cNvPr id="3" name="Рисунок 2"/>
          <p:cNvPicPr>
            <a:picLocks noChangeAspect="1"/>
          </p:cNvPicPr>
          <p:nvPr/>
        </p:nvPicPr>
        <p:blipFill>
          <a:blip r:embed="rId2"/>
          <a:stretch>
            <a:fillRect/>
          </a:stretch>
        </p:blipFill>
        <p:spPr>
          <a:xfrm>
            <a:off x="1150716" y="1509469"/>
            <a:ext cx="2008119" cy="2008119"/>
          </a:xfrm>
          <a:prstGeom prst="rect">
            <a:avLst/>
          </a:prstGeom>
        </p:spPr>
      </p:pic>
      <p:pic>
        <p:nvPicPr>
          <p:cNvPr id="4" name="Рисунок 3"/>
          <p:cNvPicPr>
            <a:picLocks noChangeAspect="1"/>
          </p:cNvPicPr>
          <p:nvPr/>
        </p:nvPicPr>
        <p:blipFill>
          <a:blip r:embed="rId3"/>
          <a:stretch>
            <a:fillRect/>
          </a:stretch>
        </p:blipFill>
        <p:spPr>
          <a:xfrm>
            <a:off x="4627408" y="1509469"/>
            <a:ext cx="2094266" cy="2094266"/>
          </a:xfrm>
          <a:prstGeom prst="rect">
            <a:avLst/>
          </a:prstGeom>
        </p:spPr>
      </p:pic>
      <p:pic>
        <p:nvPicPr>
          <p:cNvPr id="5" name="Рисунок 4"/>
          <p:cNvPicPr>
            <a:picLocks noChangeAspect="1"/>
          </p:cNvPicPr>
          <p:nvPr/>
        </p:nvPicPr>
        <p:blipFill>
          <a:blip r:embed="rId4"/>
          <a:stretch>
            <a:fillRect/>
          </a:stretch>
        </p:blipFill>
        <p:spPr>
          <a:xfrm>
            <a:off x="2597441" y="4059908"/>
            <a:ext cx="2317246" cy="2317246"/>
          </a:xfrm>
          <a:prstGeom prst="rect">
            <a:avLst/>
          </a:prstGeom>
        </p:spPr>
      </p:pic>
      <p:pic>
        <p:nvPicPr>
          <p:cNvPr id="6" name="Рисунок 5"/>
          <p:cNvPicPr>
            <a:picLocks noChangeAspect="1"/>
          </p:cNvPicPr>
          <p:nvPr/>
        </p:nvPicPr>
        <p:blipFill>
          <a:blip r:embed="rId5"/>
          <a:stretch>
            <a:fillRect/>
          </a:stretch>
        </p:blipFill>
        <p:spPr>
          <a:xfrm>
            <a:off x="6408517" y="4260165"/>
            <a:ext cx="2291022" cy="2291022"/>
          </a:xfrm>
          <a:prstGeom prst="rect">
            <a:avLst/>
          </a:prstGeom>
        </p:spPr>
      </p:pic>
      <p:pic>
        <p:nvPicPr>
          <p:cNvPr id="7" name="Рисунок 6"/>
          <p:cNvPicPr>
            <a:picLocks noChangeAspect="1"/>
          </p:cNvPicPr>
          <p:nvPr/>
        </p:nvPicPr>
        <p:blipFill>
          <a:blip r:embed="rId6"/>
          <a:stretch>
            <a:fillRect/>
          </a:stretch>
        </p:blipFill>
        <p:spPr>
          <a:xfrm>
            <a:off x="8190247" y="1419989"/>
            <a:ext cx="2273226" cy="2273226"/>
          </a:xfrm>
          <a:prstGeom prst="rect">
            <a:avLst/>
          </a:prstGeom>
        </p:spPr>
      </p:pic>
      <p:sp>
        <p:nvSpPr>
          <p:cNvPr id="8" name="TextBox 7"/>
          <p:cNvSpPr txBox="1"/>
          <p:nvPr/>
        </p:nvSpPr>
        <p:spPr>
          <a:xfrm>
            <a:off x="1228589" y="1095397"/>
            <a:ext cx="2078182" cy="369332"/>
          </a:xfrm>
          <a:prstGeom prst="rect">
            <a:avLst/>
          </a:prstGeom>
          <a:noFill/>
        </p:spPr>
        <p:txBody>
          <a:bodyPr wrap="square" rtlCol="0">
            <a:spAutoFit/>
          </a:bodyPr>
          <a:lstStyle/>
          <a:p>
            <a:r>
              <a:rPr lang="ru-RU" dirty="0" smtClean="0">
                <a:latin typeface="Seravek"/>
              </a:rPr>
              <a:t>Зеленая точка</a:t>
            </a:r>
            <a:endParaRPr lang="ru-RU" dirty="0">
              <a:latin typeface="Seravek"/>
            </a:endParaRPr>
          </a:p>
        </p:txBody>
      </p:sp>
      <p:sp>
        <p:nvSpPr>
          <p:cNvPr id="9" name="TextBox 8"/>
          <p:cNvSpPr txBox="1"/>
          <p:nvPr/>
        </p:nvSpPr>
        <p:spPr>
          <a:xfrm>
            <a:off x="4914687" y="1113905"/>
            <a:ext cx="1677306" cy="369332"/>
          </a:xfrm>
          <a:prstGeom prst="rect">
            <a:avLst/>
          </a:prstGeom>
          <a:noFill/>
        </p:spPr>
        <p:txBody>
          <a:bodyPr wrap="square" rtlCol="0">
            <a:spAutoFit/>
          </a:bodyPr>
          <a:lstStyle/>
          <a:p>
            <a:r>
              <a:rPr lang="ru-RU" dirty="0" smtClean="0"/>
              <a:t>Петля Мебиуса</a:t>
            </a:r>
            <a:endParaRPr lang="ru-RU" dirty="0"/>
          </a:p>
        </p:txBody>
      </p:sp>
      <p:sp>
        <p:nvSpPr>
          <p:cNvPr id="10" name="TextBox 9"/>
          <p:cNvSpPr txBox="1"/>
          <p:nvPr/>
        </p:nvSpPr>
        <p:spPr>
          <a:xfrm>
            <a:off x="9010997" y="1053295"/>
            <a:ext cx="1047404" cy="369332"/>
          </a:xfrm>
          <a:prstGeom prst="rect">
            <a:avLst/>
          </a:prstGeom>
          <a:noFill/>
        </p:spPr>
        <p:txBody>
          <a:bodyPr wrap="square" rtlCol="0">
            <a:spAutoFit/>
          </a:bodyPr>
          <a:lstStyle/>
          <a:p>
            <a:r>
              <a:rPr lang="ru-RU" dirty="0" smtClean="0"/>
              <a:t>ССК</a:t>
            </a:r>
            <a:endParaRPr lang="ru-RU" dirty="0"/>
          </a:p>
        </p:txBody>
      </p:sp>
      <p:sp>
        <p:nvSpPr>
          <p:cNvPr id="11" name="TextBox 10"/>
          <p:cNvSpPr txBox="1"/>
          <p:nvPr/>
        </p:nvSpPr>
        <p:spPr>
          <a:xfrm>
            <a:off x="2851265" y="3693215"/>
            <a:ext cx="1903615" cy="366693"/>
          </a:xfrm>
          <a:prstGeom prst="rect">
            <a:avLst/>
          </a:prstGeom>
          <a:noFill/>
        </p:spPr>
        <p:txBody>
          <a:bodyPr wrap="square" rtlCol="0">
            <a:spAutoFit/>
          </a:bodyPr>
          <a:lstStyle/>
          <a:p>
            <a:r>
              <a:rPr lang="ru-RU" dirty="0" smtClean="0"/>
              <a:t>Эко маркировка</a:t>
            </a:r>
            <a:endParaRPr lang="ru-RU" dirty="0"/>
          </a:p>
        </p:txBody>
      </p:sp>
      <p:sp>
        <p:nvSpPr>
          <p:cNvPr id="12" name="TextBox 11"/>
          <p:cNvSpPr txBox="1"/>
          <p:nvPr/>
        </p:nvSpPr>
        <p:spPr>
          <a:xfrm>
            <a:off x="6899564" y="3652098"/>
            <a:ext cx="1459989" cy="369332"/>
          </a:xfrm>
          <a:prstGeom prst="rect">
            <a:avLst/>
          </a:prstGeom>
          <a:noFill/>
        </p:spPr>
        <p:txBody>
          <a:bodyPr wrap="square" rtlCol="0">
            <a:spAutoFit/>
          </a:bodyPr>
          <a:lstStyle/>
          <a:p>
            <a:r>
              <a:rPr lang="ru-RU" dirty="0" smtClean="0"/>
              <a:t>Без ГМО </a:t>
            </a:r>
            <a:endParaRPr lang="ru-RU" dirty="0"/>
          </a:p>
        </p:txBody>
      </p:sp>
    </p:spTree>
    <p:extLst>
      <p:ext uri="{BB962C8B-B14F-4D97-AF65-F5344CB8AC3E}">
        <p14:creationId xmlns:p14="http://schemas.microsoft.com/office/powerpoint/2010/main" val="324127757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14D46C-1D23-8547-BB33-F0756F889247}"/>
              </a:ext>
            </a:extLst>
          </p:cNvPr>
          <p:cNvSpPr>
            <a:spLocks noGrp="1"/>
          </p:cNvSpPr>
          <p:nvPr>
            <p:ph type="title"/>
          </p:nvPr>
        </p:nvSpPr>
        <p:spPr>
          <a:xfrm>
            <a:off x="1150717" y="365125"/>
            <a:ext cx="10515600" cy="1438737"/>
          </a:xfrm>
        </p:spPr>
        <p:txBody>
          <a:bodyPr>
            <a:normAutofit/>
          </a:bodyPr>
          <a:lstStyle/>
          <a:p>
            <a:r>
              <a:rPr lang="ru-RU" dirty="0"/>
              <a:t>Зеленая точка</a:t>
            </a:r>
            <a:br>
              <a:rPr lang="ru-RU" dirty="0"/>
            </a:br>
            <a:endParaRPr lang="x-none" dirty="0"/>
          </a:p>
        </p:txBody>
      </p:sp>
      <p:sp>
        <p:nvSpPr>
          <p:cNvPr id="79" name="Rectangle 78">
            <a:extLst>
              <a:ext uri="{FF2B5EF4-FFF2-40B4-BE49-F238E27FC236}">
                <a16:creationId xmlns="" xmlns:a16="http://schemas.microsoft.com/office/drawing/2014/main" id="{16966CF4-D219-E945-A9C2-40D166DA92D4}"/>
              </a:ext>
            </a:extLst>
          </p:cNvPr>
          <p:cNvSpPr/>
          <p:nvPr/>
        </p:nvSpPr>
        <p:spPr>
          <a:xfrm>
            <a:off x="2597441" y="5055900"/>
            <a:ext cx="3077100" cy="349776"/>
          </a:xfrm>
          <a:prstGeom prst="rect">
            <a:avLst/>
          </a:prstGeom>
        </p:spPr>
        <p:txBody>
          <a:bodyPr wrap="square">
            <a:spAutoFit/>
          </a:bodyPr>
          <a:lstStyle/>
          <a:p>
            <a:pPr algn="r">
              <a:lnSpc>
                <a:spcPct val="130000"/>
              </a:lnSpc>
            </a:pPr>
            <a:r>
              <a:rPr lang="en-US" sz="1400" dirty="0" smtClean="0">
                <a:solidFill>
                  <a:schemeClr val="bg1">
                    <a:lumMod val="50000"/>
                  </a:schemeClr>
                </a:solidFill>
                <a:cs typeface="+mn-ea"/>
                <a:sym typeface="+mn-lt"/>
              </a:rPr>
              <a:t> </a:t>
            </a:r>
            <a:endParaRPr lang="id-ID" sz="1400" dirty="0">
              <a:solidFill>
                <a:schemeClr val="bg1">
                  <a:lumMod val="50000"/>
                </a:schemeClr>
              </a:solidFill>
              <a:cs typeface="+mn-ea"/>
              <a:sym typeface="+mn-lt"/>
            </a:endParaRPr>
          </a:p>
        </p:txBody>
      </p:sp>
      <p:pic>
        <p:nvPicPr>
          <p:cNvPr id="3" name="Рисунок 2"/>
          <p:cNvPicPr>
            <a:picLocks noChangeAspect="1"/>
          </p:cNvPicPr>
          <p:nvPr/>
        </p:nvPicPr>
        <p:blipFill>
          <a:blip r:embed="rId2"/>
          <a:stretch>
            <a:fillRect/>
          </a:stretch>
        </p:blipFill>
        <p:spPr>
          <a:xfrm>
            <a:off x="4867011" y="365125"/>
            <a:ext cx="807530" cy="807530"/>
          </a:xfrm>
          <a:prstGeom prst="rect">
            <a:avLst/>
          </a:prstGeom>
        </p:spPr>
      </p:pic>
      <p:sp>
        <p:nvSpPr>
          <p:cNvPr id="4" name="TextBox 3"/>
          <p:cNvSpPr txBox="1"/>
          <p:nvPr/>
        </p:nvSpPr>
        <p:spPr>
          <a:xfrm>
            <a:off x="1213658" y="1803862"/>
            <a:ext cx="4460883" cy="3970318"/>
          </a:xfrm>
          <a:prstGeom prst="rect">
            <a:avLst/>
          </a:prstGeom>
          <a:noFill/>
        </p:spPr>
        <p:txBody>
          <a:bodyPr wrap="square" rtlCol="0">
            <a:spAutoFit/>
          </a:bodyPr>
          <a:lstStyle/>
          <a:p>
            <a:r>
              <a:rPr lang="ru-RU" dirty="0"/>
              <a:t>Экологический знак «Зеленая точка» — это символ, который используется для обозначения экологически чистых продуктов и услуг. </a:t>
            </a:r>
            <a:endParaRPr lang="ru-RU" dirty="0" smtClean="0"/>
          </a:p>
          <a:p>
            <a:endParaRPr lang="ru-RU" dirty="0" smtClean="0"/>
          </a:p>
          <a:p>
            <a:r>
              <a:rPr lang="ru-RU" dirty="0" smtClean="0"/>
              <a:t>Он </a:t>
            </a:r>
            <a:r>
              <a:rPr lang="ru-RU" dirty="0"/>
              <a:t>был создан в 2010 году Европейской ассоциацией экологически безопасных продуктов и упаковки (ECEPP). Иконка «Зеленая точка» также является международным стандартом, который принимается многими странами и организациями.</a:t>
            </a:r>
          </a:p>
          <a:p>
            <a:r>
              <a:rPr lang="ru-RU" dirty="0" smtClean="0"/>
              <a:t>Знак </a:t>
            </a:r>
            <a:r>
              <a:rPr lang="ru-RU" dirty="0"/>
              <a:t>применяется при маркировки картонной упаковки. </a:t>
            </a:r>
          </a:p>
        </p:txBody>
      </p:sp>
      <p:pic>
        <p:nvPicPr>
          <p:cNvPr id="5" name="Рисунок 4"/>
          <p:cNvPicPr>
            <a:picLocks noChangeAspect="1"/>
          </p:cNvPicPr>
          <p:nvPr/>
        </p:nvPicPr>
        <p:blipFill>
          <a:blip r:embed="rId3"/>
          <a:stretch>
            <a:fillRect/>
          </a:stretch>
        </p:blipFill>
        <p:spPr>
          <a:xfrm>
            <a:off x="6944686" y="2039022"/>
            <a:ext cx="4393877" cy="3131494"/>
          </a:xfrm>
          <a:prstGeom prst="rect">
            <a:avLst/>
          </a:prstGeom>
        </p:spPr>
      </p:pic>
    </p:spTree>
    <p:extLst>
      <p:ext uri="{BB962C8B-B14F-4D97-AF65-F5344CB8AC3E}">
        <p14:creationId xmlns:p14="http://schemas.microsoft.com/office/powerpoint/2010/main" val="188721522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14D46C-1D23-8547-BB33-F0756F889247}"/>
              </a:ext>
            </a:extLst>
          </p:cNvPr>
          <p:cNvSpPr>
            <a:spLocks noGrp="1"/>
          </p:cNvSpPr>
          <p:nvPr>
            <p:ph type="title"/>
          </p:nvPr>
        </p:nvSpPr>
        <p:spPr/>
        <p:txBody>
          <a:bodyPr>
            <a:normAutofit fontScale="90000"/>
          </a:bodyPr>
          <a:lstStyle/>
          <a:p>
            <a:r>
              <a:rPr lang="ru-RU" dirty="0" smtClean="0"/>
              <a:t>Эко маркировка </a:t>
            </a:r>
            <a:endParaRPr lang="x-none" dirty="0"/>
          </a:p>
        </p:txBody>
      </p:sp>
      <p:sp>
        <p:nvSpPr>
          <p:cNvPr id="79" name="Rectangle 78">
            <a:extLst>
              <a:ext uri="{FF2B5EF4-FFF2-40B4-BE49-F238E27FC236}">
                <a16:creationId xmlns="" xmlns:a16="http://schemas.microsoft.com/office/drawing/2014/main" id="{16966CF4-D219-E945-A9C2-40D166DA92D4}"/>
              </a:ext>
            </a:extLst>
          </p:cNvPr>
          <p:cNvSpPr/>
          <p:nvPr/>
        </p:nvSpPr>
        <p:spPr>
          <a:xfrm>
            <a:off x="2597441" y="5055900"/>
            <a:ext cx="3077100" cy="349776"/>
          </a:xfrm>
          <a:prstGeom prst="rect">
            <a:avLst/>
          </a:prstGeom>
        </p:spPr>
        <p:txBody>
          <a:bodyPr wrap="square">
            <a:spAutoFit/>
          </a:bodyPr>
          <a:lstStyle/>
          <a:p>
            <a:pPr algn="r">
              <a:lnSpc>
                <a:spcPct val="130000"/>
              </a:lnSpc>
            </a:pPr>
            <a:r>
              <a:rPr lang="en-US" sz="1400" dirty="0" smtClean="0">
                <a:solidFill>
                  <a:schemeClr val="bg1">
                    <a:lumMod val="50000"/>
                  </a:schemeClr>
                </a:solidFill>
                <a:cs typeface="+mn-ea"/>
                <a:sym typeface="+mn-lt"/>
              </a:rPr>
              <a:t> </a:t>
            </a:r>
            <a:endParaRPr lang="id-ID" sz="1400" dirty="0">
              <a:solidFill>
                <a:schemeClr val="bg1">
                  <a:lumMod val="50000"/>
                </a:schemeClr>
              </a:solidFill>
              <a:cs typeface="+mn-ea"/>
              <a:sym typeface="+mn-lt"/>
            </a:endParaRPr>
          </a:p>
        </p:txBody>
      </p:sp>
      <p:pic>
        <p:nvPicPr>
          <p:cNvPr id="3" name="Рисунок 2"/>
          <p:cNvPicPr>
            <a:picLocks noChangeAspect="1"/>
          </p:cNvPicPr>
          <p:nvPr/>
        </p:nvPicPr>
        <p:blipFill>
          <a:blip r:embed="rId2"/>
          <a:stretch>
            <a:fillRect/>
          </a:stretch>
        </p:blipFill>
        <p:spPr>
          <a:xfrm>
            <a:off x="4937659" y="136530"/>
            <a:ext cx="1018939" cy="1018939"/>
          </a:xfrm>
          <a:prstGeom prst="rect">
            <a:avLst/>
          </a:prstGeom>
        </p:spPr>
      </p:pic>
      <p:sp>
        <p:nvSpPr>
          <p:cNvPr id="4" name="TextBox 3"/>
          <p:cNvSpPr txBox="1"/>
          <p:nvPr/>
        </p:nvSpPr>
        <p:spPr>
          <a:xfrm>
            <a:off x="1230284" y="1787236"/>
            <a:ext cx="10033461" cy="2585323"/>
          </a:xfrm>
          <a:prstGeom prst="rect">
            <a:avLst/>
          </a:prstGeom>
          <a:noFill/>
        </p:spPr>
        <p:txBody>
          <a:bodyPr wrap="square" rtlCol="0">
            <a:spAutoFit/>
          </a:bodyPr>
          <a:lstStyle/>
          <a:p>
            <a:r>
              <a:rPr lang="ru-RU"/>
              <a:t>Экомаркировка или эко-этикетка — это знак, подтверждающий соответствие товара экологическим требованиям и стандартам. Он наносится на упаковку продукции и свидетельствует о ее безопасности для окружающей среды и здоровья человека.</a:t>
            </a:r>
          </a:p>
          <a:p>
            <a:endParaRPr lang="ru-RU"/>
          </a:p>
          <a:p>
            <a:r>
              <a:rPr lang="ru-RU"/>
              <a:t>Например, на упаковке продуктов питания может быть указан знак Eco label, который означает, что продукт не содержит вредных для здоровья веществ и был произведен с учетом экологических требований. Также знак Eco label может использоваться для маркировки товаров, которые были произведены с использованием возобновляемых источников энергии или имеют низкий уровень выбросов.</a:t>
            </a:r>
            <a:endParaRPr lang="ru-RU" dirty="0"/>
          </a:p>
        </p:txBody>
      </p:sp>
    </p:spTree>
    <p:extLst>
      <p:ext uri="{BB962C8B-B14F-4D97-AF65-F5344CB8AC3E}">
        <p14:creationId xmlns:p14="http://schemas.microsoft.com/office/powerpoint/2010/main" val="125828779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14D46C-1D23-8547-BB33-F0756F889247}"/>
              </a:ext>
            </a:extLst>
          </p:cNvPr>
          <p:cNvSpPr>
            <a:spLocks noGrp="1"/>
          </p:cNvSpPr>
          <p:nvPr>
            <p:ph type="title"/>
          </p:nvPr>
        </p:nvSpPr>
        <p:spPr/>
        <p:txBody>
          <a:bodyPr>
            <a:normAutofit fontScale="90000"/>
          </a:bodyPr>
          <a:lstStyle/>
          <a:p>
            <a:r>
              <a:rPr lang="ru-RU" dirty="0" smtClean="0"/>
              <a:t>ССК </a:t>
            </a:r>
            <a:endParaRPr lang="x-none" dirty="0"/>
          </a:p>
        </p:txBody>
      </p:sp>
      <p:sp>
        <p:nvSpPr>
          <p:cNvPr id="79" name="Rectangle 78">
            <a:extLst>
              <a:ext uri="{FF2B5EF4-FFF2-40B4-BE49-F238E27FC236}">
                <a16:creationId xmlns="" xmlns:a16="http://schemas.microsoft.com/office/drawing/2014/main" id="{16966CF4-D219-E945-A9C2-40D166DA92D4}"/>
              </a:ext>
            </a:extLst>
          </p:cNvPr>
          <p:cNvSpPr/>
          <p:nvPr/>
        </p:nvSpPr>
        <p:spPr>
          <a:xfrm>
            <a:off x="2597441" y="5055900"/>
            <a:ext cx="3077100" cy="349776"/>
          </a:xfrm>
          <a:prstGeom prst="rect">
            <a:avLst/>
          </a:prstGeom>
        </p:spPr>
        <p:txBody>
          <a:bodyPr wrap="square">
            <a:spAutoFit/>
          </a:bodyPr>
          <a:lstStyle/>
          <a:p>
            <a:pPr algn="r">
              <a:lnSpc>
                <a:spcPct val="130000"/>
              </a:lnSpc>
            </a:pPr>
            <a:r>
              <a:rPr lang="en-US" sz="1400" dirty="0" smtClean="0">
                <a:solidFill>
                  <a:schemeClr val="bg1">
                    <a:lumMod val="50000"/>
                  </a:schemeClr>
                </a:solidFill>
                <a:cs typeface="+mn-ea"/>
                <a:sym typeface="+mn-lt"/>
              </a:rPr>
              <a:t> </a:t>
            </a:r>
            <a:endParaRPr lang="id-ID" sz="1400" dirty="0">
              <a:solidFill>
                <a:schemeClr val="bg1">
                  <a:lumMod val="50000"/>
                </a:schemeClr>
              </a:solidFill>
              <a:cs typeface="+mn-ea"/>
              <a:sym typeface="+mn-lt"/>
            </a:endParaRPr>
          </a:p>
        </p:txBody>
      </p:sp>
      <p:pic>
        <p:nvPicPr>
          <p:cNvPr id="3" name="Рисунок 2"/>
          <p:cNvPicPr>
            <a:picLocks noChangeAspect="1"/>
          </p:cNvPicPr>
          <p:nvPr/>
        </p:nvPicPr>
        <p:blipFill>
          <a:blip r:embed="rId2"/>
          <a:stretch>
            <a:fillRect/>
          </a:stretch>
        </p:blipFill>
        <p:spPr>
          <a:xfrm>
            <a:off x="2260409" y="263321"/>
            <a:ext cx="889387" cy="891778"/>
          </a:xfrm>
          <a:prstGeom prst="rect">
            <a:avLst/>
          </a:prstGeom>
        </p:spPr>
      </p:pic>
      <p:sp>
        <p:nvSpPr>
          <p:cNvPr id="4" name="TextBox 3"/>
          <p:cNvSpPr txBox="1"/>
          <p:nvPr/>
        </p:nvSpPr>
        <p:spPr>
          <a:xfrm>
            <a:off x="1246909" y="1745673"/>
            <a:ext cx="5012575" cy="3693319"/>
          </a:xfrm>
          <a:prstGeom prst="rect">
            <a:avLst/>
          </a:prstGeom>
          <a:noFill/>
        </p:spPr>
        <p:txBody>
          <a:bodyPr wrap="square" rtlCol="0">
            <a:spAutoFit/>
          </a:bodyPr>
          <a:lstStyle/>
          <a:p>
            <a:r>
              <a:rPr lang="ru-RU"/>
              <a:t>Экологический знак «ССК» (продукт повышенной экологической чистоты) — это сертификат соответствия, который подтверждает соответствие продукции установленным экологическим требованиям и стандартам.</a:t>
            </a:r>
          </a:p>
          <a:p>
            <a:endParaRPr lang="ru-RU"/>
          </a:p>
          <a:p>
            <a:r>
              <a:rPr lang="ru-RU"/>
              <a:t>Сертификаты «ССК» могут быть использованы для подтверждения экологической безопасности продукции, а также для повышения доверия потребителей и улучшения имиджа компании.</a:t>
            </a:r>
          </a:p>
          <a:p>
            <a:endParaRPr lang="ru-RU"/>
          </a:p>
          <a:p>
            <a:r>
              <a:rPr lang="ru-RU"/>
              <a:t>Знак применяется при маркировки картонной упаковки.</a:t>
            </a:r>
            <a:endParaRPr lang="ru-RU" dirty="0"/>
          </a:p>
        </p:txBody>
      </p:sp>
      <p:pic>
        <p:nvPicPr>
          <p:cNvPr id="5" name="Рисунок 4"/>
          <p:cNvPicPr>
            <a:picLocks noChangeAspect="1"/>
          </p:cNvPicPr>
          <p:nvPr/>
        </p:nvPicPr>
        <p:blipFill>
          <a:blip r:embed="rId3"/>
          <a:stretch>
            <a:fillRect/>
          </a:stretch>
        </p:blipFill>
        <p:spPr>
          <a:xfrm>
            <a:off x="7025073" y="1460657"/>
            <a:ext cx="4186973" cy="3978335"/>
          </a:xfrm>
          <a:prstGeom prst="rect">
            <a:avLst/>
          </a:prstGeom>
        </p:spPr>
      </p:pic>
    </p:spTree>
    <p:extLst>
      <p:ext uri="{BB962C8B-B14F-4D97-AF65-F5344CB8AC3E}">
        <p14:creationId xmlns:p14="http://schemas.microsoft.com/office/powerpoint/2010/main" val="8186144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14D46C-1D23-8547-BB33-F0756F889247}"/>
              </a:ext>
            </a:extLst>
          </p:cNvPr>
          <p:cNvSpPr>
            <a:spLocks noGrp="1"/>
          </p:cNvSpPr>
          <p:nvPr>
            <p:ph type="title"/>
          </p:nvPr>
        </p:nvSpPr>
        <p:spPr/>
        <p:txBody>
          <a:bodyPr>
            <a:normAutofit fontScale="90000"/>
          </a:bodyPr>
          <a:lstStyle/>
          <a:p>
            <a:r>
              <a:rPr lang="ru-RU" dirty="0" smtClean="0"/>
              <a:t>Петля Мебиуса</a:t>
            </a:r>
            <a:endParaRPr lang="x-none" dirty="0"/>
          </a:p>
        </p:txBody>
      </p:sp>
      <p:sp>
        <p:nvSpPr>
          <p:cNvPr id="79" name="Rectangle 78">
            <a:extLst>
              <a:ext uri="{FF2B5EF4-FFF2-40B4-BE49-F238E27FC236}">
                <a16:creationId xmlns="" xmlns:a16="http://schemas.microsoft.com/office/drawing/2014/main" id="{16966CF4-D219-E945-A9C2-40D166DA92D4}"/>
              </a:ext>
            </a:extLst>
          </p:cNvPr>
          <p:cNvSpPr/>
          <p:nvPr/>
        </p:nvSpPr>
        <p:spPr>
          <a:xfrm>
            <a:off x="2597441" y="5055900"/>
            <a:ext cx="3077100" cy="349776"/>
          </a:xfrm>
          <a:prstGeom prst="rect">
            <a:avLst/>
          </a:prstGeom>
        </p:spPr>
        <p:txBody>
          <a:bodyPr wrap="square">
            <a:spAutoFit/>
          </a:bodyPr>
          <a:lstStyle/>
          <a:p>
            <a:pPr algn="r">
              <a:lnSpc>
                <a:spcPct val="130000"/>
              </a:lnSpc>
            </a:pPr>
            <a:r>
              <a:rPr lang="en-US" sz="1400" dirty="0" smtClean="0">
                <a:solidFill>
                  <a:schemeClr val="bg1">
                    <a:lumMod val="50000"/>
                  </a:schemeClr>
                </a:solidFill>
                <a:cs typeface="+mn-ea"/>
                <a:sym typeface="+mn-lt"/>
              </a:rPr>
              <a:t> </a:t>
            </a:r>
            <a:endParaRPr lang="id-ID" sz="1400" dirty="0">
              <a:solidFill>
                <a:schemeClr val="bg1">
                  <a:lumMod val="50000"/>
                </a:schemeClr>
              </a:solidFill>
              <a:cs typeface="+mn-ea"/>
              <a:sym typeface="+mn-lt"/>
            </a:endParaRPr>
          </a:p>
        </p:txBody>
      </p:sp>
      <p:pic>
        <p:nvPicPr>
          <p:cNvPr id="3" name="Рисунок 2"/>
          <p:cNvPicPr>
            <a:picLocks noChangeAspect="1"/>
          </p:cNvPicPr>
          <p:nvPr/>
        </p:nvPicPr>
        <p:blipFill>
          <a:blip r:embed="rId2"/>
          <a:stretch>
            <a:fillRect/>
          </a:stretch>
        </p:blipFill>
        <p:spPr>
          <a:xfrm>
            <a:off x="4739826" y="200980"/>
            <a:ext cx="1019424" cy="1016460"/>
          </a:xfrm>
          <a:prstGeom prst="rect">
            <a:avLst/>
          </a:prstGeom>
        </p:spPr>
      </p:pic>
      <p:sp>
        <p:nvSpPr>
          <p:cNvPr id="4" name="TextBox 3"/>
          <p:cNvSpPr txBox="1"/>
          <p:nvPr/>
        </p:nvSpPr>
        <p:spPr>
          <a:xfrm>
            <a:off x="1150717" y="1512916"/>
            <a:ext cx="10146279" cy="4524315"/>
          </a:xfrm>
          <a:prstGeom prst="rect">
            <a:avLst/>
          </a:prstGeom>
          <a:noFill/>
        </p:spPr>
        <p:txBody>
          <a:bodyPr wrap="square" rtlCol="0">
            <a:spAutoFit/>
          </a:bodyPr>
          <a:lstStyle/>
          <a:p>
            <a:r>
              <a:rPr lang="ru-RU" dirty="0"/>
              <a:t>Экологический знак «Петля Мебиуса» является символом экологической устойчивости и цикличности. Он представляет собой петлю, состоящую из трех частей, которые образуют замкнутый контур. Это символизирует бесконечный цикл, который можно использовать для переработки и повторного использования материалов.</a:t>
            </a:r>
          </a:p>
          <a:p>
            <a:endParaRPr lang="ru-RU" dirty="0"/>
          </a:p>
          <a:p>
            <a:r>
              <a:rPr lang="ru-RU" dirty="0"/>
              <a:t>Символ «Петля Мебиуса» был создан немецким ученым-математиком Морисом Мебиусом в 1858 году. Он использовал этот символ для иллюстрации своей идеи о том, что любая поверхность может быть свернута в петлю без потери формы или объема.</a:t>
            </a:r>
          </a:p>
          <a:p>
            <a:endParaRPr lang="ru-RU" dirty="0"/>
          </a:p>
          <a:p>
            <a:r>
              <a:rPr lang="ru-RU" dirty="0"/>
              <a:t>В настоящее время экологический знак «Петля Мебиуса» применяется в различных контекстах, связанных с устойчивым развитием и экологией. Он может использоваться на упаковке продуктов, чтобы показать, что они были произведены из переработанных материалов или могут быть переработаны после использования. Также он может быть замечен на рекламных материалах, чтобы привлечь внимание к проблемам экологии и устойчивому развитию.</a:t>
            </a:r>
          </a:p>
          <a:p>
            <a:endParaRPr lang="ru-RU" dirty="0"/>
          </a:p>
          <a:p>
            <a:r>
              <a:rPr lang="ru-RU" dirty="0"/>
              <a:t>Знак применяется при маркировки картонной упаковки.</a:t>
            </a:r>
          </a:p>
        </p:txBody>
      </p:sp>
    </p:spTree>
    <p:extLst>
      <p:ext uri="{BB962C8B-B14F-4D97-AF65-F5344CB8AC3E}">
        <p14:creationId xmlns:p14="http://schemas.microsoft.com/office/powerpoint/2010/main" val="216097644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14D46C-1D23-8547-BB33-F0756F889247}"/>
              </a:ext>
            </a:extLst>
          </p:cNvPr>
          <p:cNvSpPr>
            <a:spLocks noGrp="1"/>
          </p:cNvSpPr>
          <p:nvPr>
            <p:ph type="title"/>
          </p:nvPr>
        </p:nvSpPr>
        <p:spPr/>
        <p:txBody>
          <a:bodyPr>
            <a:normAutofit fontScale="90000"/>
          </a:bodyPr>
          <a:lstStyle/>
          <a:p>
            <a:r>
              <a:rPr lang="ru-RU" dirty="0" smtClean="0"/>
              <a:t>Без ГМО </a:t>
            </a:r>
            <a:endParaRPr lang="x-none" dirty="0"/>
          </a:p>
        </p:txBody>
      </p:sp>
      <p:sp>
        <p:nvSpPr>
          <p:cNvPr id="79" name="Rectangle 78">
            <a:extLst>
              <a:ext uri="{FF2B5EF4-FFF2-40B4-BE49-F238E27FC236}">
                <a16:creationId xmlns="" xmlns:a16="http://schemas.microsoft.com/office/drawing/2014/main" id="{16966CF4-D219-E945-A9C2-40D166DA92D4}"/>
              </a:ext>
            </a:extLst>
          </p:cNvPr>
          <p:cNvSpPr/>
          <p:nvPr/>
        </p:nvSpPr>
        <p:spPr>
          <a:xfrm>
            <a:off x="2597441" y="5055900"/>
            <a:ext cx="3077100" cy="349776"/>
          </a:xfrm>
          <a:prstGeom prst="rect">
            <a:avLst/>
          </a:prstGeom>
        </p:spPr>
        <p:txBody>
          <a:bodyPr wrap="square">
            <a:spAutoFit/>
          </a:bodyPr>
          <a:lstStyle/>
          <a:p>
            <a:pPr algn="r">
              <a:lnSpc>
                <a:spcPct val="130000"/>
              </a:lnSpc>
            </a:pPr>
            <a:r>
              <a:rPr lang="en-US" sz="1400" dirty="0" smtClean="0">
                <a:solidFill>
                  <a:schemeClr val="bg1">
                    <a:lumMod val="50000"/>
                  </a:schemeClr>
                </a:solidFill>
                <a:cs typeface="+mn-ea"/>
                <a:sym typeface="+mn-lt"/>
              </a:rPr>
              <a:t> </a:t>
            </a:r>
            <a:endParaRPr lang="id-ID" sz="1400" dirty="0">
              <a:solidFill>
                <a:schemeClr val="bg1">
                  <a:lumMod val="50000"/>
                </a:schemeClr>
              </a:solidFill>
              <a:cs typeface="+mn-ea"/>
              <a:sym typeface="+mn-lt"/>
            </a:endParaRPr>
          </a:p>
        </p:txBody>
      </p:sp>
      <p:pic>
        <p:nvPicPr>
          <p:cNvPr id="3" name="Рисунок 2"/>
          <p:cNvPicPr>
            <a:picLocks noChangeAspect="1"/>
          </p:cNvPicPr>
          <p:nvPr/>
        </p:nvPicPr>
        <p:blipFill>
          <a:blip r:embed="rId2"/>
          <a:stretch>
            <a:fillRect/>
          </a:stretch>
        </p:blipFill>
        <p:spPr>
          <a:xfrm>
            <a:off x="3307080" y="175644"/>
            <a:ext cx="1067131" cy="1067131"/>
          </a:xfrm>
          <a:prstGeom prst="rect">
            <a:avLst/>
          </a:prstGeom>
        </p:spPr>
      </p:pic>
      <p:sp>
        <p:nvSpPr>
          <p:cNvPr id="4" name="TextBox 3"/>
          <p:cNvSpPr txBox="1"/>
          <p:nvPr/>
        </p:nvSpPr>
        <p:spPr>
          <a:xfrm>
            <a:off x="1246909" y="1679171"/>
            <a:ext cx="4987636" cy="3416320"/>
          </a:xfrm>
          <a:prstGeom prst="rect">
            <a:avLst/>
          </a:prstGeom>
          <a:noFill/>
        </p:spPr>
        <p:txBody>
          <a:bodyPr wrap="square" rtlCol="0">
            <a:spAutoFit/>
          </a:bodyPr>
          <a:lstStyle/>
          <a:p>
            <a:r>
              <a:rPr lang="ru-RU"/>
              <a:t>Экологический знак «Без ГМО» указывает на то, что продукт был произведен без использования генетически модифицированных организмов. Это означает, что он не содержит никаких компонентов, которые могут нанести вред здоровью человека или окружающей среде. Этот символ используется для маркировки продуктов питания, косметики, лекарств и других товаров, которые не содержат ГМО.</a:t>
            </a:r>
          </a:p>
          <a:p>
            <a:endParaRPr lang="ru-RU"/>
          </a:p>
          <a:p>
            <a:r>
              <a:rPr lang="ru-RU"/>
              <a:t>Знак применяется при маркировки картонной упаковки.</a:t>
            </a:r>
            <a:endParaRPr lang="ru-RU" dirty="0"/>
          </a:p>
        </p:txBody>
      </p:sp>
      <p:pic>
        <p:nvPicPr>
          <p:cNvPr id="5" name="Рисунок 4"/>
          <p:cNvPicPr>
            <a:picLocks noChangeAspect="1"/>
          </p:cNvPicPr>
          <p:nvPr/>
        </p:nvPicPr>
        <p:blipFill>
          <a:blip r:embed="rId3"/>
          <a:stretch>
            <a:fillRect/>
          </a:stretch>
        </p:blipFill>
        <p:spPr>
          <a:xfrm>
            <a:off x="7025073" y="1679171"/>
            <a:ext cx="3852716" cy="3852716"/>
          </a:xfrm>
          <a:prstGeom prst="rect">
            <a:avLst/>
          </a:prstGeom>
        </p:spPr>
      </p:pic>
    </p:spTree>
    <p:extLst>
      <p:ext uri="{BB962C8B-B14F-4D97-AF65-F5344CB8AC3E}">
        <p14:creationId xmlns:p14="http://schemas.microsoft.com/office/powerpoint/2010/main" val="58796764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14D46C-1D23-8547-BB33-F0756F889247}"/>
              </a:ext>
            </a:extLst>
          </p:cNvPr>
          <p:cNvSpPr>
            <a:spLocks noGrp="1"/>
          </p:cNvSpPr>
          <p:nvPr>
            <p:ph type="title"/>
          </p:nvPr>
        </p:nvSpPr>
        <p:spPr/>
        <p:txBody>
          <a:bodyPr>
            <a:normAutofit fontScale="90000"/>
          </a:bodyPr>
          <a:lstStyle/>
          <a:p>
            <a:r>
              <a:rPr lang="ru-RU" dirty="0" smtClean="0"/>
              <a:t>Рассмотрим два товара </a:t>
            </a:r>
            <a:endParaRPr lang="x-none" dirty="0"/>
          </a:p>
        </p:txBody>
      </p:sp>
      <p:sp>
        <p:nvSpPr>
          <p:cNvPr id="79" name="Rectangle 78">
            <a:extLst>
              <a:ext uri="{FF2B5EF4-FFF2-40B4-BE49-F238E27FC236}">
                <a16:creationId xmlns="" xmlns:a16="http://schemas.microsoft.com/office/drawing/2014/main" id="{16966CF4-D219-E945-A9C2-40D166DA92D4}"/>
              </a:ext>
            </a:extLst>
          </p:cNvPr>
          <p:cNvSpPr/>
          <p:nvPr/>
        </p:nvSpPr>
        <p:spPr>
          <a:xfrm>
            <a:off x="2597441" y="5055900"/>
            <a:ext cx="3077100" cy="349776"/>
          </a:xfrm>
          <a:prstGeom prst="rect">
            <a:avLst/>
          </a:prstGeom>
        </p:spPr>
        <p:txBody>
          <a:bodyPr wrap="square">
            <a:spAutoFit/>
          </a:bodyPr>
          <a:lstStyle/>
          <a:p>
            <a:pPr algn="r">
              <a:lnSpc>
                <a:spcPct val="130000"/>
              </a:lnSpc>
            </a:pPr>
            <a:r>
              <a:rPr lang="en-US" sz="1400" dirty="0" smtClean="0">
                <a:solidFill>
                  <a:schemeClr val="bg1">
                    <a:lumMod val="50000"/>
                  </a:schemeClr>
                </a:solidFill>
                <a:cs typeface="+mn-ea"/>
                <a:sym typeface="+mn-lt"/>
              </a:rPr>
              <a:t> </a:t>
            </a:r>
            <a:endParaRPr lang="id-ID" sz="1400" dirty="0">
              <a:solidFill>
                <a:schemeClr val="bg1">
                  <a:lumMod val="50000"/>
                </a:schemeClr>
              </a:solidFill>
              <a:cs typeface="+mn-ea"/>
              <a:sym typeface="+mn-lt"/>
            </a:endParaRPr>
          </a:p>
        </p:txBody>
      </p:sp>
      <p:pic>
        <p:nvPicPr>
          <p:cNvPr id="3" name="Рисунок 2"/>
          <p:cNvPicPr>
            <a:picLocks noChangeAspect="1"/>
          </p:cNvPicPr>
          <p:nvPr/>
        </p:nvPicPr>
        <p:blipFill rotWithShape="1">
          <a:blip r:embed="rId2"/>
          <a:srcRect t="-1" b="4904"/>
          <a:stretch/>
        </p:blipFill>
        <p:spPr>
          <a:xfrm>
            <a:off x="1320338" y="3957659"/>
            <a:ext cx="2713740" cy="1935480"/>
          </a:xfrm>
          <a:prstGeom prst="rect">
            <a:avLst/>
          </a:prstGeom>
        </p:spPr>
      </p:pic>
      <p:sp>
        <p:nvSpPr>
          <p:cNvPr id="6" name="TextBox 5"/>
          <p:cNvSpPr txBox="1"/>
          <p:nvPr/>
        </p:nvSpPr>
        <p:spPr>
          <a:xfrm>
            <a:off x="4813069" y="1215043"/>
            <a:ext cx="6209607" cy="3693319"/>
          </a:xfrm>
          <a:prstGeom prst="rect">
            <a:avLst/>
          </a:prstGeom>
          <a:noFill/>
        </p:spPr>
        <p:txBody>
          <a:bodyPr wrap="square" rtlCol="0">
            <a:spAutoFit/>
          </a:bodyPr>
          <a:lstStyle/>
          <a:p>
            <a:r>
              <a:rPr lang="ru-RU" sz="2000" b="1" dirty="0">
                <a:latin typeface="Seravek"/>
              </a:rPr>
              <a:t>Биойогурт Слобода персик, 2,5-2,9%,</a:t>
            </a:r>
          </a:p>
          <a:p>
            <a:r>
              <a:rPr lang="ru-RU" dirty="0" smtClean="0">
                <a:latin typeface="Seravek"/>
              </a:rPr>
              <a:t>Состав: обезжиренное молоко, сливки, фруктовый наполнитель (сахар, персик, сок, цитрусовый пектин, лимонный сок, вода), сухое обезжиренное молоко, закваска, </a:t>
            </a:r>
            <a:r>
              <a:rPr lang="ru-RU" dirty="0" err="1" smtClean="0">
                <a:latin typeface="Seravek"/>
              </a:rPr>
              <a:t>лактобактерии</a:t>
            </a:r>
            <a:r>
              <a:rPr lang="ru-RU" dirty="0" smtClean="0">
                <a:latin typeface="Seravek"/>
              </a:rPr>
              <a:t>  </a:t>
            </a:r>
            <a:r>
              <a:rPr lang="en-US" dirty="0" smtClean="0">
                <a:latin typeface="Seravek"/>
              </a:rPr>
              <a:t>L</a:t>
            </a:r>
            <a:r>
              <a:rPr lang="ru-RU" dirty="0" smtClean="0">
                <a:latin typeface="Seravek"/>
              </a:rPr>
              <a:t>.</a:t>
            </a:r>
            <a:r>
              <a:rPr lang="en-US" dirty="0" err="1" smtClean="0">
                <a:latin typeface="Seravek"/>
              </a:rPr>
              <a:t>casel</a:t>
            </a:r>
            <a:r>
              <a:rPr lang="ru-RU" dirty="0" smtClean="0">
                <a:latin typeface="Seravek"/>
              </a:rPr>
              <a:t>. </a:t>
            </a:r>
          </a:p>
          <a:p>
            <a:r>
              <a:rPr lang="ru-RU" dirty="0">
                <a:latin typeface="Seravek"/>
              </a:rPr>
              <a:t>Хранение: 4±2 °</a:t>
            </a:r>
            <a:r>
              <a:rPr lang="ru-RU" dirty="0" smtClean="0">
                <a:latin typeface="Seravek"/>
              </a:rPr>
              <a:t>С</a:t>
            </a:r>
          </a:p>
          <a:p>
            <a:r>
              <a:rPr lang="ru-RU" dirty="0" smtClean="0">
                <a:latin typeface="Seravek"/>
              </a:rPr>
              <a:t>Срок годности: 40 суток </a:t>
            </a:r>
          </a:p>
          <a:p>
            <a:r>
              <a:rPr lang="ru-RU" dirty="0" smtClean="0">
                <a:latin typeface="Seravek"/>
              </a:rPr>
              <a:t>Завод-изготовитель:</a:t>
            </a:r>
            <a:endParaRPr lang="ru-RU" dirty="0">
              <a:latin typeface="Seravek"/>
            </a:endParaRPr>
          </a:p>
          <a:p>
            <a:r>
              <a:rPr lang="ru-RU" dirty="0">
                <a:latin typeface="Seravek"/>
              </a:rPr>
              <a:t>Алексеевский филиал ООО «Виола</a:t>
            </a:r>
            <a:r>
              <a:rPr lang="ru-RU" dirty="0" smtClean="0">
                <a:latin typeface="Seravek"/>
              </a:rPr>
              <a:t>»</a:t>
            </a:r>
          </a:p>
          <a:p>
            <a:endParaRPr lang="ru-RU" dirty="0" smtClean="0">
              <a:latin typeface="Seravek"/>
            </a:endParaRPr>
          </a:p>
          <a:p>
            <a:r>
              <a:rPr lang="ru-RU" dirty="0">
                <a:latin typeface="Seravek"/>
              </a:rPr>
              <a:t>На упаковке имеются </a:t>
            </a:r>
            <a:r>
              <a:rPr lang="ru-RU" dirty="0" smtClean="0">
                <a:latin typeface="Seravek"/>
              </a:rPr>
              <a:t>эко маркировки</a:t>
            </a:r>
            <a:r>
              <a:rPr lang="ru-RU" dirty="0">
                <a:latin typeface="Seravek"/>
              </a:rPr>
              <a:t>: Без ГМО, Контроль </a:t>
            </a:r>
            <a:r>
              <a:rPr lang="ru-RU" dirty="0" smtClean="0">
                <a:latin typeface="Seravek"/>
              </a:rPr>
              <a:t>качества и </a:t>
            </a:r>
            <a:r>
              <a:rPr lang="ru-RU" dirty="0">
                <a:latin typeface="Seravek"/>
              </a:rPr>
              <a:t>т.д. </a:t>
            </a:r>
          </a:p>
          <a:p>
            <a:endParaRPr lang="ru-RU" dirty="0"/>
          </a:p>
        </p:txBody>
      </p:sp>
      <p:pic>
        <p:nvPicPr>
          <p:cNvPr id="7" name="Рисунок 6"/>
          <p:cNvPicPr>
            <a:picLocks noChangeAspect="1"/>
          </p:cNvPicPr>
          <p:nvPr/>
        </p:nvPicPr>
        <p:blipFill rotWithShape="1">
          <a:blip r:embed="rId3"/>
          <a:srcRect t="10362" b="4788"/>
          <a:stretch/>
        </p:blipFill>
        <p:spPr>
          <a:xfrm>
            <a:off x="1320338" y="1220740"/>
            <a:ext cx="2713740" cy="2302627"/>
          </a:xfrm>
          <a:prstGeom prst="rect">
            <a:avLst/>
          </a:prstGeom>
        </p:spPr>
      </p:pic>
    </p:spTree>
    <p:extLst>
      <p:ext uri="{BB962C8B-B14F-4D97-AF65-F5344CB8AC3E}">
        <p14:creationId xmlns:p14="http://schemas.microsoft.com/office/powerpoint/2010/main" val="318091097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78">
            <a:extLst>
              <a:ext uri="{FF2B5EF4-FFF2-40B4-BE49-F238E27FC236}">
                <a16:creationId xmlns="" xmlns:a16="http://schemas.microsoft.com/office/drawing/2014/main" id="{16966CF4-D219-E945-A9C2-40D166DA92D4}"/>
              </a:ext>
            </a:extLst>
          </p:cNvPr>
          <p:cNvSpPr/>
          <p:nvPr/>
        </p:nvSpPr>
        <p:spPr>
          <a:xfrm>
            <a:off x="2597441" y="5055900"/>
            <a:ext cx="3077100" cy="349776"/>
          </a:xfrm>
          <a:prstGeom prst="rect">
            <a:avLst/>
          </a:prstGeom>
        </p:spPr>
        <p:txBody>
          <a:bodyPr wrap="square">
            <a:spAutoFit/>
          </a:bodyPr>
          <a:lstStyle/>
          <a:p>
            <a:pPr algn="r">
              <a:lnSpc>
                <a:spcPct val="130000"/>
              </a:lnSpc>
            </a:pPr>
            <a:r>
              <a:rPr lang="en-US" sz="1400" dirty="0" smtClean="0">
                <a:solidFill>
                  <a:schemeClr val="bg1">
                    <a:lumMod val="50000"/>
                  </a:schemeClr>
                </a:solidFill>
                <a:cs typeface="+mn-ea"/>
                <a:sym typeface="+mn-lt"/>
              </a:rPr>
              <a:t> </a:t>
            </a:r>
            <a:endParaRPr lang="id-ID" sz="1400" dirty="0">
              <a:solidFill>
                <a:schemeClr val="bg1">
                  <a:lumMod val="50000"/>
                </a:schemeClr>
              </a:solidFill>
              <a:cs typeface="+mn-ea"/>
              <a:sym typeface="+mn-lt"/>
            </a:endParaRPr>
          </a:p>
        </p:txBody>
      </p:sp>
      <p:pic>
        <p:nvPicPr>
          <p:cNvPr id="3" name="Рисунок 2"/>
          <p:cNvPicPr>
            <a:picLocks noChangeAspect="1"/>
          </p:cNvPicPr>
          <p:nvPr/>
        </p:nvPicPr>
        <p:blipFill rotWithShape="1">
          <a:blip r:embed="rId2"/>
          <a:srcRect b="14941"/>
          <a:stretch/>
        </p:blipFill>
        <p:spPr>
          <a:xfrm>
            <a:off x="977740" y="1292513"/>
            <a:ext cx="2408129" cy="3640329"/>
          </a:xfrm>
          <a:prstGeom prst="rect">
            <a:avLst/>
          </a:prstGeom>
        </p:spPr>
      </p:pic>
      <p:pic>
        <p:nvPicPr>
          <p:cNvPr id="4" name="Рисунок 3"/>
          <p:cNvPicPr>
            <a:picLocks noChangeAspect="1"/>
          </p:cNvPicPr>
          <p:nvPr/>
        </p:nvPicPr>
        <p:blipFill rotWithShape="1">
          <a:blip r:embed="rId3"/>
          <a:srcRect l="24317" r="20218"/>
          <a:stretch/>
        </p:blipFill>
        <p:spPr>
          <a:xfrm>
            <a:off x="9125321" y="1292513"/>
            <a:ext cx="2018995" cy="3646789"/>
          </a:xfrm>
          <a:prstGeom prst="rect">
            <a:avLst/>
          </a:prstGeom>
        </p:spPr>
      </p:pic>
      <p:sp>
        <p:nvSpPr>
          <p:cNvPr id="5" name="TextBox 4"/>
          <p:cNvSpPr txBox="1"/>
          <p:nvPr/>
        </p:nvSpPr>
        <p:spPr>
          <a:xfrm>
            <a:off x="3915562" y="1292513"/>
            <a:ext cx="4680066" cy="3754874"/>
          </a:xfrm>
          <a:prstGeom prst="rect">
            <a:avLst/>
          </a:prstGeom>
          <a:noFill/>
        </p:spPr>
        <p:txBody>
          <a:bodyPr wrap="square" rtlCol="0">
            <a:spAutoFit/>
          </a:bodyPr>
          <a:lstStyle/>
          <a:p>
            <a:r>
              <a:rPr lang="ru-RU" sz="2000" b="1" dirty="0" smtClean="0"/>
              <a:t>Молоко </a:t>
            </a:r>
            <a:r>
              <a:rPr lang="ru-RU" sz="2000" b="1" dirty="0"/>
              <a:t>отборное «</a:t>
            </a:r>
            <a:r>
              <a:rPr lang="ru-RU" sz="2000" b="1" dirty="0" err="1"/>
              <a:t>Экомилк</a:t>
            </a:r>
            <a:r>
              <a:rPr lang="ru-RU" sz="2000" b="1" dirty="0"/>
              <a:t>» </a:t>
            </a:r>
          </a:p>
          <a:p>
            <a:endParaRPr lang="en-US" sz="2000" b="1" dirty="0" smtClean="0"/>
          </a:p>
          <a:p>
            <a:r>
              <a:rPr lang="ru-RU" dirty="0" smtClean="0"/>
              <a:t>Состав: молоко цельное </a:t>
            </a:r>
          </a:p>
          <a:p>
            <a:r>
              <a:rPr lang="ru-RU" dirty="0" smtClean="0"/>
              <a:t>Хранение: (</a:t>
            </a:r>
            <a:r>
              <a:rPr lang="ru-RU" dirty="0"/>
              <a:t>4+2)°</a:t>
            </a:r>
            <a:r>
              <a:rPr lang="ru-RU" dirty="0" smtClean="0"/>
              <a:t>С</a:t>
            </a:r>
          </a:p>
          <a:p>
            <a:r>
              <a:rPr lang="ru-RU" dirty="0"/>
              <a:t>Срок годности:  21 </a:t>
            </a:r>
            <a:r>
              <a:rPr lang="ru-RU" dirty="0" smtClean="0"/>
              <a:t>сутки, после вскрытия 24 часа</a:t>
            </a:r>
          </a:p>
          <a:p>
            <a:r>
              <a:rPr lang="ru-RU" dirty="0" smtClean="0"/>
              <a:t>Изготовитель: ЗАО </a:t>
            </a:r>
            <a:r>
              <a:rPr lang="ru-RU" dirty="0"/>
              <a:t>«</a:t>
            </a:r>
            <a:r>
              <a:rPr lang="ru-RU" dirty="0" err="1"/>
              <a:t>Озерецкий</a:t>
            </a:r>
            <a:r>
              <a:rPr lang="ru-RU" dirty="0"/>
              <a:t> молочный </a:t>
            </a:r>
            <a:r>
              <a:rPr lang="ru-RU" dirty="0" smtClean="0"/>
              <a:t>комбинат» </a:t>
            </a:r>
          </a:p>
          <a:p>
            <a:endParaRPr lang="ru-RU" dirty="0" smtClean="0"/>
          </a:p>
          <a:p>
            <a:r>
              <a:rPr lang="ru-RU" dirty="0" smtClean="0"/>
              <a:t>На упаковке имеется эко маркировка Петля Мебиуса, которая означает, что упаковку </a:t>
            </a:r>
            <a:r>
              <a:rPr lang="ru-RU" dirty="0"/>
              <a:t>можно использовать для переработки и повторного использования материалов.</a:t>
            </a:r>
          </a:p>
        </p:txBody>
      </p:sp>
    </p:spTree>
    <p:extLst>
      <p:ext uri="{BB962C8B-B14F-4D97-AF65-F5344CB8AC3E}">
        <p14:creationId xmlns:p14="http://schemas.microsoft.com/office/powerpoint/2010/main" val="1694479113"/>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a="http://schemas.openxmlformats.org/drawingml/2006/main" name="Office Theme">
  <a:themeElements>
    <a:clrScheme name="Custom 70">
      <a:dk1>
        <a:srgbClr val="000000"/>
      </a:dk1>
      <a:lt1>
        <a:srgbClr val="FFFFFF"/>
      </a:lt1>
      <a:dk2>
        <a:srgbClr val="44546A"/>
      </a:dk2>
      <a:lt2>
        <a:srgbClr val="E7E6E6"/>
      </a:lt2>
      <a:accent1>
        <a:srgbClr val="386C42"/>
      </a:accent1>
      <a:accent2>
        <a:srgbClr val="ED7D31"/>
      </a:accent2>
      <a:accent3>
        <a:srgbClr val="A5A5A5"/>
      </a:accent3>
      <a:accent4>
        <a:srgbClr val="FEA039"/>
      </a:accent4>
      <a:accent5>
        <a:srgbClr val="764A40"/>
      </a:accent5>
      <a:accent6>
        <a:srgbClr val="70AD47"/>
      </a:accent6>
      <a:hlink>
        <a:srgbClr val="0563C1"/>
      </a:hlink>
      <a:folHlink>
        <a:srgbClr val="954F72"/>
      </a:folHlink>
    </a:clrScheme>
    <a:fontScheme name="Office">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TotalTime>
  <Words>631</Words>
  <Application>Microsoft Office PowerPoint</Application>
  <PresentationFormat>Произвольный</PresentationFormat>
  <Paragraphs>64</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Office Theme</vt:lpstr>
      <vt:lpstr>О чём говорит маркировка? </vt:lpstr>
      <vt:lpstr>Экологические знаки на упаковках </vt:lpstr>
      <vt:lpstr>Зеленая точка </vt:lpstr>
      <vt:lpstr>Эко маркировка </vt:lpstr>
      <vt:lpstr>ССК </vt:lpstr>
      <vt:lpstr>Петля Мебиуса</vt:lpstr>
      <vt:lpstr>Без ГМО </vt:lpstr>
      <vt:lpstr>Рассмотрим два товара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Microsoft Office User</dc:creator>
  <cp:lastModifiedBy>Наталья</cp:lastModifiedBy>
  <cp:revision>14</cp:revision>
  <dcterms:created xsi:type="dcterms:W3CDTF">2024-02-13T07:56:08Z</dcterms:created>
  <dcterms:modified xsi:type="dcterms:W3CDTF">2024-12-26T06:41:13Z</dcterms:modified>
</cp:coreProperties>
</file>